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4" r:id="rId11"/>
    <p:sldId id="271" r:id="rId12"/>
    <p:sldId id="276" r:id="rId13"/>
    <p:sldId id="278" r:id="rId14"/>
    <p:sldId id="277" r:id="rId15"/>
    <p:sldId id="281" r:id="rId16"/>
    <p:sldId id="265" r:id="rId17"/>
    <p:sldId id="266" r:id="rId18"/>
    <p:sldId id="267" r:id="rId19"/>
    <p:sldId id="268" r:id="rId20"/>
    <p:sldId id="269" r:id="rId21"/>
    <p:sldId id="270" r:id="rId22"/>
    <p:sldId id="282" r:id="rId23"/>
  </p:sldIdLst>
  <p:sldSz cx="12192000" cy="6858000"/>
  <p:notesSz cx="6797675" cy="99266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78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68DB9-011C-410A-89F5-19A16D2FBB8E}" type="datetimeFigureOut">
              <a:rPr lang="zh-TW" altLang="en-US" smtClean="0"/>
              <a:t>2021/8/18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C5641-A642-499B-A4AE-8C631AD33362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6439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68DB9-011C-410A-89F5-19A16D2FBB8E}" type="datetimeFigureOut">
              <a:rPr lang="zh-TW" altLang="en-US" smtClean="0"/>
              <a:t>2021/8/18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C5641-A642-499B-A4AE-8C631AD3336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75170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68DB9-011C-410A-89F5-19A16D2FBB8E}" type="datetimeFigureOut">
              <a:rPr lang="zh-TW" altLang="en-US" smtClean="0"/>
              <a:t>2021/8/18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C5641-A642-499B-A4AE-8C631AD3336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32682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68DB9-011C-410A-89F5-19A16D2FBB8E}" type="datetimeFigureOut">
              <a:rPr lang="zh-TW" altLang="en-US" smtClean="0"/>
              <a:t>2021/8/18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C5641-A642-499B-A4AE-8C631AD3336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90754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68DB9-011C-410A-89F5-19A16D2FBB8E}" type="datetimeFigureOut">
              <a:rPr lang="zh-TW" altLang="en-US" smtClean="0"/>
              <a:t>2021/8/18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C5641-A642-499B-A4AE-8C631AD33362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1145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68DB9-011C-410A-89F5-19A16D2FBB8E}" type="datetimeFigureOut">
              <a:rPr lang="zh-TW" altLang="en-US" smtClean="0"/>
              <a:t>2021/8/18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C5641-A642-499B-A4AE-8C631AD3336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6555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68DB9-011C-410A-89F5-19A16D2FBB8E}" type="datetimeFigureOut">
              <a:rPr lang="zh-TW" altLang="en-US" smtClean="0"/>
              <a:t>2021/8/18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C5641-A642-499B-A4AE-8C631AD3336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54221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68DB9-011C-410A-89F5-19A16D2FBB8E}" type="datetimeFigureOut">
              <a:rPr lang="zh-TW" altLang="en-US" smtClean="0"/>
              <a:t>2021/8/18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C5641-A642-499B-A4AE-8C631AD3336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30484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68DB9-011C-410A-89F5-19A16D2FBB8E}" type="datetimeFigureOut">
              <a:rPr lang="zh-TW" altLang="en-US" smtClean="0"/>
              <a:t>2021/8/18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C5641-A642-499B-A4AE-8C631AD3336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24143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AD68DB9-011C-410A-89F5-19A16D2FBB8E}" type="datetimeFigureOut">
              <a:rPr lang="zh-TW" altLang="en-US" smtClean="0"/>
              <a:t>2021/8/18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4C5641-A642-499B-A4AE-8C631AD3336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86267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68DB9-011C-410A-89F5-19A16D2FBB8E}" type="datetimeFigureOut">
              <a:rPr lang="zh-TW" altLang="en-US" smtClean="0"/>
              <a:t>2021/8/18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C5641-A642-499B-A4AE-8C631AD3336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43999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AD68DB9-011C-410A-89F5-19A16D2FBB8E}" type="datetimeFigureOut">
              <a:rPr lang="zh-TW" altLang="en-US" smtClean="0"/>
              <a:t>2021/8/18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94C5641-A642-499B-A4AE-8C631AD33362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7047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youtube.com/watch?v=eTFNF8Rt8nQ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hyperlink" Target="https://health99.hpa.gov.tw/article/18262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health99.hpa.gov.tw/article/18262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health99.hpa.gov.tw/article/18262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s://health99.hpa.gov.tw/article/18262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health99.hpa.gov.tw/article/18262" TargetMode="Externa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hps.hphe.ntnu.edu.tw/topic/sex/hygiene/video/detail/id-176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640860" y="910040"/>
            <a:ext cx="4910280" cy="915850"/>
          </a:xfrm>
        </p:spPr>
        <p:txBody>
          <a:bodyPr>
            <a:normAutofit fontScale="90000"/>
          </a:bodyPr>
          <a:lstStyle/>
          <a:p>
            <a:r>
              <a:rPr lang="zh-TW" altLang="en-US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故事的開始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771" y="2319957"/>
            <a:ext cx="4910280" cy="3273520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426440" y="6419181"/>
            <a:ext cx="9603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圖片來源    </a:t>
            </a:r>
            <a:r>
              <a:rPr lang="en-US" altLang="zh-TW" dirty="0"/>
              <a:t>https://kknews.cc/health/bm6n3pj.html</a:t>
            </a:r>
            <a:endParaRPr lang="zh-TW" altLang="en-US" dirty="0"/>
          </a:p>
        </p:txBody>
      </p:sp>
      <p:sp>
        <p:nvSpPr>
          <p:cNvPr id="8" name="矩形 7"/>
          <p:cNvSpPr/>
          <p:nvPr/>
        </p:nvSpPr>
        <p:spPr>
          <a:xfrm rot="20330015">
            <a:off x="2434165" y="4787569"/>
            <a:ext cx="367450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5400" dirty="0">
                <a:ln w="0"/>
                <a:solidFill>
                  <a:srgbClr val="000099"/>
                </a:solidFill>
                <a:effectLst>
                  <a:reflection blurRad="6350" stA="53000" endA="300" endPos="35500" dir="5400000" sy="-90000" algn="bl" rotWithShape="0"/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發生什麼事？</a:t>
            </a:r>
          </a:p>
        </p:txBody>
      </p:sp>
      <p:pic>
        <p:nvPicPr>
          <p:cNvPr id="10" name="Picture 2" descr="5">
            <a:extLst>
              <a:ext uri="{FF2B5EF4-FFF2-40B4-BE49-F238E27FC236}">
                <a16:creationId xmlns:a16="http://schemas.microsoft.com/office/drawing/2014/main" id="{0E75FDC9-A0DF-4456-8B87-ED9937BEC0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4781" y="2356874"/>
            <a:ext cx="3193856" cy="190553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916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8059D1D8-BE3C-4500-9BAE-892D84486E96}"/>
              </a:ext>
            </a:extLst>
          </p:cNvPr>
          <p:cNvSpPr txBox="1"/>
          <p:nvPr/>
        </p:nvSpPr>
        <p:spPr>
          <a:xfrm>
            <a:off x="1990825" y="4957010"/>
            <a:ext cx="821035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青春期保健</a:t>
            </a:r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4000" b="0" i="0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衛生棉的使用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影片</a:t>
            </a:r>
            <a:endParaRPr lang="zh-TW" altLang="en-US" sz="4000" b="0" i="0" dirty="0"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>https://www.youtube.com/watch?v=eTFNF8Rt8nQ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7AE933C7-485C-4BB7-88A3-2901B7D662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606" t="17545" r="14500" b="17895"/>
          <a:stretch/>
        </p:blipFill>
        <p:spPr>
          <a:xfrm>
            <a:off x="1774257" y="383351"/>
            <a:ext cx="8643486" cy="4427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10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F4D2AA33-37CC-4340-9FA2-C51AE2EB5D08}"/>
              </a:ext>
            </a:extLst>
          </p:cNvPr>
          <p:cNvSpPr txBox="1"/>
          <p:nvPr/>
        </p:nvSpPr>
        <p:spPr>
          <a:xfrm>
            <a:off x="2627697" y="6392952"/>
            <a:ext cx="76039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健康久久</a:t>
            </a:r>
            <a:r>
              <a:rPr lang="zh-TW" altLang="en-US" dirty="0">
                <a:hlinkClick r:id="rId2"/>
              </a:rPr>
              <a:t>https://health99.hpa.gov.tw/article/18262</a:t>
            </a:r>
            <a:r>
              <a:rPr lang="zh-TW" altLang="en-US" dirty="0"/>
              <a:t>衛生福利部國民健康署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BC0704AA-B1F9-423C-A573-DD614BC44E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24" y="240631"/>
            <a:ext cx="10693511" cy="6064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14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F4D2AA33-37CC-4340-9FA2-C51AE2EB5D08}"/>
              </a:ext>
            </a:extLst>
          </p:cNvPr>
          <p:cNvSpPr txBox="1"/>
          <p:nvPr/>
        </p:nvSpPr>
        <p:spPr>
          <a:xfrm>
            <a:off x="2627697" y="6392952"/>
            <a:ext cx="76039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健康久久</a:t>
            </a:r>
            <a:r>
              <a:rPr lang="zh-TW" altLang="en-US" dirty="0">
                <a:hlinkClick r:id="rId2"/>
              </a:rPr>
              <a:t>https://health99.hpa.gov.tw/article/18262</a:t>
            </a:r>
            <a:r>
              <a:rPr lang="zh-TW" altLang="en-US" dirty="0"/>
              <a:t>衛生福利部國民健康署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38CC936C-C1A1-4098-ABC8-FCC5EC608A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885" y="290007"/>
            <a:ext cx="10426230" cy="5913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03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F4D2AA33-37CC-4340-9FA2-C51AE2EB5D08}"/>
              </a:ext>
            </a:extLst>
          </p:cNvPr>
          <p:cNvSpPr txBox="1"/>
          <p:nvPr/>
        </p:nvSpPr>
        <p:spPr>
          <a:xfrm>
            <a:off x="2627697" y="6392952"/>
            <a:ext cx="76039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健康久久</a:t>
            </a:r>
            <a:r>
              <a:rPr lang="zh-TW" altLang="en-US" dirty="0">
                <a:hlinkClick r:id="rId2"/>
              </a:rPr>
              <a:t>https://health99.hpa.gov.tw/article/18262</a:t>
            </a:r>
            <a:r>
              <a:rPr lang="zh-TW" altLang="en-US" dirty="0"/>
              <a:t>衛生福利部國民健康署</a:t>
            </a: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29E9C0E9-FB34-4666-9E99-CCEB8E66EA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48" y="269507"/>
            <a:ext cx="10540904" cy="5978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636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F4D2AA33-37CC-4340-9FA2-C51AE2EB5D08}"/>
              </a:ext>
            </a:extLst>
          </p:cNvPr>
          <p:cNvSpPr txBox="1"/>
          <p:nvPr/>
        </p:nvSpPr>
        <p:spPr>
          <a:xfrm>
            <a:off x="2627697" y="6392952"/>
            <a:ext cx="76039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健康久久</a:t>
            </a:r>
            <a:r>
              <a:rPr lang="zh-TW" altLang="en-US" dirty="0">
                <a:hlinkClick r:id="rId2"/>
              </a:rPr>
              <a:t>https://health99.hpa.gov.tw/article/18262</a:t>
            </a:r>
            <a:r>
              <a:rPr lang="zh-TW" altLang="en-US" dirty="0"/>
              <a:t>衛生福利部國民健康署</a:t>
            </a:r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9169F05F-A496-4BDB-BF86-A0212E7AA9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24" y="173255"/>
            <a:ext cx="10647208" cy="6038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27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圖片 14">
            <a:extLst>
              <a:ext uri="{FF2B5EF4-FFF2-40B4-BE49-F238E27FC236}">
                <a16:creationId xmlns:a16="http://schemas.microsoft.com/office/drawing/2014/main" id="{3E3CD8B5-EA01-41A9-B0D6-F7292F7798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85" y="264430"/>
            <a:ext cx="5004000" cy="2838006"/>
          </a:xfrm>
          <a:prstGeom prst="rect">
            <a:avLst/>
          </a:prstGeom>
        </p:spPr>
      </p:pic>
      <p:pic>
        <p:nvPicPr>
          <p:cNvPr id="17" name="圖片 16">
            <a:extLst>
              <a:ext uri="{FF2B5EF4-FFF2-40B4-BE49-F238E27FC236}">
                <a16:creationId xmlns:a16="http://schemas.microsoft.com/office/drawing/2014/main" id="{61FE7E0F-C91C-4342-AC5C-4BA3680877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795" y="264430"/>
            <a:ext cx="5004000" cy="2838006"/>
          </a:xfrm>
          <a:prstGeom prst="rect">
            <a:avLst/>
          </a:prstGeom>
        </p:spPr>
      </p:pic>
      <p:pic>
        <p:nvPicPr>
          <p:cNvPr id="19" name="圖片 18">
            <a:extLst>
              <a:ext uri="{FF2B5EF4-FFF2-40B4-BE49-F238E27FC236}">
                <a16:creationId xmlns:a16="http://schemas.microsoft.com/office/drawing/2014/main" id="{A6564EA8-CBCF-4B3E-8A64-50BA951CB03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000" y="3352432"/>
            <a:ext cx="5004000" cy="2838006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DB4DA2D4-2274-4237-8B0F-2124B25E582B}"/>
              </a:ext>
            </a:extLst>
          </p:cNvPr>
          <p:cNvSpPr txBox="1"/>
          <p:nvPr/>
        </p:nvSpPr>
        <p:spPr>
          <a:xfrm>
            <a:off x="2444816" y="6440434"/>
            <a:ext cx="76039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健康久久</a:t>
            </a:r>
            <a:r>
              <a:rPr lang="zh-TW" altLang="en-US" dirty="0">
                <a:hlinkClick r:id="rId5"/>
              </a:rPr>
              <a:t>https://health99.hpa.gov.tw/article/18262</a:t>
            </a:r>
            <a:r>
              <a:rPr lang="zh-TW" altLang="en-US" dirty="0"/>
              <a:t>衛生福利部國民健康署</a:t>
            </a:r>
          </a:p>
        </p:txBody>
      </p:sp>
    </p:spTree>
    <p:extLst>
      <p:ext uri="{BB962C8B-B14F-4D97-AF65-F5344CB8AC3E}">
        <p14:creationId xmlns:p14="http://schemas.microsoft.com/office/powerpoint/2010/main" val="1057630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762899" y="131602"/>
            <a:ext cx="36471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ea typeface="文鼎新藝體" panose="02010609010101010101" pitchFamily="49" charset="-120"/>
              </a:rPr>
              <a:t>青春發言人</a:t>
            </a:r>
          </a:p>
        </p:txBody>
      </p:sp>
      <p:sp>
        <p:nvSpPr>
          <p:cNvPr id="5" name="矩形 4"/>
          <p:cNvSpPr/>
          <p:nvPr/>
        </p:nvSpPr>
        <p:spPr>
          <a:xfrm>
            <a:off x="6332715" y="138686"/>
            <a:ext cx="38202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Eras Bold ITC" panose="020B0907030504020204" pitchFamily="34" charset="0"/>
              </a:rPr>
              <a:t>Now what</a:t>
            </a:r>
            <a:endParaRPr lang="zh-TW" alt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FF00"/>
              </a:solidFill>
              <a:effectLst/>
              <a:latin typeface="Eras Bold ITC" panose="020B0907030504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211673" y="1062016"/>
            <a:ext cx="94095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如果你是男生，看到同學對廁所垃圾桶內的衛生棉表現厭惡或開玩笑的舉止時，你會怎麼做？可以告訴他什麼？</a:t>
            </a: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1277" y="3068858"/>
            <a:ext cx="4985580" cy="2804389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332" y="0"/>
            <a:ext cx="3007895" cy="1664117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B0E0FC10-1DD5-4CC6-A061-65874BF0213F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4578356" y="2448948"/>
            <a:ext cx="7123866" cy="34636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1052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626436" y="1966980"/>
            <a:ext cx="714497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女生第一次月經的到來，代表正式進入青春期，不知所措的時候，可以透過老師、學校護理師、學姐、女性長輩或正確網站獲得一些協助，做好正確的經期保健，並以開放的心胸和異性相處，保護自己也尊重別人，健康迎接青春期。</a:t>
            </a:r>
          </a:p>
        </p:txBody>
      </p:sp>
      <p:sp>
        <p:nvSpPr>
          <p:cNvPr id="5" name="矩形 4"/>
          <p:cNvSpPr/>
          <p:nvPr/>
        </p:nvSpPr>
        <p:spPr>
          <a:xfrm>
            <a:off x="2887429" y="459037"/>
            <a:ext cx="64171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ea typeface="文鼎新藝體" panose="02010609010101010101" pitchFamily="49" charset="-120"/>
              </a:rPr>
              <a:t>青春無敵   善待自己</a:t>
            </a:r>
          </a:p>
        </p:txBody>
      </p:sp>
      <p:pic>
        <p:nvPicPr>
          <p:cNvPr id="6" name="圖片 5">
            <a:hlinkClick r:id="" action="ppaction://noaction"/>
            <a:extLst>
              <a:ext uri="{FF2B5EF4-FFF2-40B4-BE49-F238E27FC236}">
                <a16:creationId xmlns:a16="http://schemas.microsoft.com/office/drawing/2014/main" id="{E3CE01BE-2864-4462-B8C4-6DE209DC93EE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542398" y="2794502"/>
            <a:ext cx="3479554" cy="31427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45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 rot="5400000">
            <a:off x="-388190" y="3484772"/>
            <a:ext cx="4339650" cy="923330"/>
          </a:xfrm>
          <a:prstGeom prst="rect">
            <a:avLst/>
          </a:prstGeom>
          <a:noFill/>
        </p:spPr>
        <p:txBody>
          <a:bodyPr vert="vert270" wrap="square" lIns="91440" tIns="45720" rIns="91440" bIns="45720">
            <a:spAutoFit/>
          </a:bodyPr>
          <a:lstStyle/>
          <a:p>
            <a:pPr algn="ctr"/>
            <a:r>
              <a:rPr lang="zh-TW" alt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ea typeface="文鼎新藝體" panose="02010609010101010101" pitchFamily="49" charset="-120"/>
              </a:rPr>
              <a:t>青春練功坊</a:t>
            </a:r>
          </a:p>
        </p:txBody>
      </p:sp>
      <p:pic>
        <p:nvPicPr>
          <p:cNvPr id="18" name="圖片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9765" y="187223"/>
            <a:ext cx="7829199" cy="6309830"/>
          </a:xfrm>
          <a:prstGeom prst="rect">
            <a:avLst/>
          </a:prstGeom>
        </p:spPr>
      </p:pic>
      <p:pic>
        <p:nvPicPr>
          <p:cNvPr id="5" name="Picture 4" descr="20">
            <a:extLst>
              <a:ext uri="{FF2B5EF4-FFF2-40B4-BE49-F238E27FC236}">
                <a16:creationId xmlns:a16="http://schemas.microsoft.com/office/drawing/2014/main" id="{77A71C3C-5FE5-40F8-8182-E5ED00B617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02"/>
          <a:stretch>
            <a:fillRect/>
          </a:stretch>
        </p:blipFill>
        <p:spPr bwMode="auto">
          <a:xfrm>
            <a:off x="891312" y="349560"/>
            <a:ext cx="1851026" cy="1535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字方塊 1">
            <a:extLst>
              <a:ext uri="{FF2B5EF4-FFF2-40B4-BE49-F238E27FC236}">
                <a16:creationId xmlns:a16="http://schemas.microsoft.com/office/drawing/2014/main" id="{D95AAA83-DD7C-4BC3-8BB0-AE6A7F370C11}"/>
              </a:ext>
            </a:extLst>
          </p:cNvPr>
          <p:cNvSpPr txBox="1"/>
          <p:nvPr/>
        </p:nvSpPr>
        <p:spPr>
          <a:xfrm>
            <a:off x="413885" y="6497053"/>
            <a:ext cx="6131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SOFY </a:t>
            </a:r>
            <a:r>
              <a:rPr lang="zh-TW" altLang="en-US" dirty="0"/>
              <a:t>蘇菲初經教育網站</a:t>
            </a:r>
            <a:r>
              <a:rPr lang="en-US" altLang="zh-TW" dirty="0"/>
              <a:t>https://girls.sofy.com.tw/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59388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8045" y="-31402"/>
            <a:ext cx="4018542" cy="1912041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 rot="5400000">
            <a:off x="-735692" y="3301891"/>
            <a:ext cx="4339650" cy="923330"/>
          </a:xfrm>
          <a:prstGeom prst="rect">
            <a:avLst/>
          </a:prstGeom>
          <a:noFill/>
        </p:spPr>
        <p:txBody>
          <a:bodyPr vert="vert270" wrap="square" lIns="91440" tIns="45720" rIns="91440" bIns="45720">
            <a:spAutoFit/>
          </a:bodyPr>
          <a:lstStyle/>
          <a:p>
            <a:pPr algn="ctr"/>
            <a:r>
              <a:rPr lang="zh-TW" alt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ea typeface="文鼎新藝體" panose="02010609010101010101" pitchFamily="49" charset="-120"/>
              </a:rPr>
              <a:t>青春練功坊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3012" y="330757"/>
            <a:ext cx="8976487" cy="6307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21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1427432" y="666235"/>
            <a:ext cx="933713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dirty="0">
                <a:latin typeface="標楷體" panose="03000509000000000000" pitchFamily="65" charset="-120"/>
                <a:ea typeface="標楷體" panose="03000509000000000000" pitchFamily="65" charset="-120"/>
              </a:rPr>
              <a:t>如果你第一次發現</a:t>
            </a:r>
            <a:r>
              <a:rPr lang="zh-TW" altLang="en-US" sz="6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月經來了</a:t>
            </a:r>
            <a:r>
              <a:rPr lang="zh-TW" altLang="en-US" sz="6000" dirty="0">
                <a:latin typeface="標楷體" panose="03000509000000000000" pitchFamily="65" charset="-120"/>
                <a:ea typeface="標楷體" panose="03000509000000000000" pitchFamily="65" charset="-120"/>
              </a:rPr>
              <a:t>你的心情是</a:t>
            </a:r>
            <a:r>
              <a:rPr lang="zh-TW" altLang="en-US" sz="60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？？？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6245193" y="6409403"/>
            <a:ext cx="5290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圖片來源 </a:t>
            </a:r>
            <a:r>
              <a:rPr lang="en-US" altLang="zh-TW" sz="18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https:// kknews.cc/health/mqlv886.html</a:t>
            </a:r>
            <a:endParaRPr lang="zh-TW" altLang="zh-TW" sz="1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pic>
        <p:nvPicPr>
          <p:cNvPr id="15" name="圖片 14">
            <a:extLst>
              <a:ext uri="{FF2B5EF4-FFF2-40B4-BE49-F238E27FC236}">
                <a16:creationId xmlns:a16="http://schemas.microsoft.com/office/drawing/2014/main" id="{DF72807E-5B3A-4AEE-9944-B6BFAEDE61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08" t="3210" r="3948" b="4989"/>
          <a:stretch/>
        </p:blipFill>
        <p:spPr>
          <a:xfrm>
            <a:off x="3920610" y="3098187"/>
            <a:ext cx="4350779" cy="3209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35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113401" y="546190"/>
            <a:ext cx="36471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ea typeface="文鼎新藝體" panose="02010609010101010101" pitchFamily="49" charset="-120"/>
              </a:rPr>
              <a:t>青春生活家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330" y="418457"/>
            <a:ext cx="1868556" cy="1051063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96075">
            <a:off x="7028695" y="-20378"/>
            <a:ext cx="3160499" cy="1777781"/>
          </a:xfrm>
          <a:prstGeom prst="rect">
            <a:avLst/>
          </a:prstGeom>
        </p:spPr>
      </p:pic>
      <p:sp>
        <p:nvSpPr>
          <p:cNvPr id="6" name="矩形: 圓角 23"/>
          <p:cNvSpPr/>
          <p:nvPr/>
        </p:nvSpPr>
        <p:spPr>
          <a:xfrm>
            <a:off x="2489199" y="1899530"/>
            <a:ext cx="7213601" cy="1211470"/>
          </a:xfrm>
          <a:prstGeom prst="roundRect">
            <a:avLst/>
          </a:prstGeom>
          <a:ln w="412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2677159" y="2155553"/>
            <a:ext cx="6837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Q1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：遇到有關青春期的問題，你覺得正確的做法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是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【  】?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矩形: 圓角 23"/>
          <p:cNvSpPr/>
          <p:nvPr/>
        </p:nvSpPr>
        <p:spPr>
          <a:xfrm>
            <a:off x="2489201" y="3695542"/>
            <a:ext cx="7213600" cy="2564635"/>
          </a:xfrm>
          <a:prstGeom prst="roundRect">
            <a:avLst/>
          </a:prstGeom>
          <a:ln w="412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2677159" y="4034033"/>
            <a:ext cx="69192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Ａ：找學校護理師，請教相關的疑問，他是專業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的人員，經驗豐富，可以解答你的疑惑。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Ｂ：衛生福利部國民健康署網站，查詢遇到的問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    題，官方網站能提供正確的訊息。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Ｃ：以上都是</a:t>
            </a: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5BA8F7A6-BB45-4486-BE54-ED6B0CFA868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895"/>
          <a:stretch/>
        </p:blipFill>
        <p:spPr>
          <a:xfrm>
            <a:off x="349818" y="3695542"/>
            <a:ext cx="1847850" cy="1877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00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113400" y="546190"/>
            <a:ext cx="36471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ea typeface="文鼎新藝體" panose="02010609010101010101" pitchFamily="49" charset="-120"/>
              </a:rPr>
              <a:t>青春生活家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330" y="418457"/>
            <a:ext cx="1868556" cy="1051063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96075">
            <a:off x="6700104" y="62765"/>
            <a:ext cx="3568148" cy="2007084"/>
          </a:xfrm>
          <a:prstGeom prst="rect">
            <a:avLst/>
          </a:prstGeom>
        </p:spPr>
      </p:pic>
      <p:sp>
        <p:nvSpPr>
          <p:cNvPr id="6" name="矩形: 圓角 23"/>
          <p:cNvSpPr/>
          <p:nvPr/>
        </p:nvSpPr>
        <p:spPr>
          <a:xfrm>
            <a:off x="2290812" y="2005201"/>
            <a:ext cx="7912233" cy="1211470"/>
          </a:xfrm>
          <a:prstGeom prst="roundRect">
            <a:avLst/>
          </a:prstGeom>
          <a:ln w="412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2395330" y="2380103"/>
            <a:ext cx="6837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Q2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：月經來時，不能做的事是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【  】?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矩形: 圓角 23"/>
          <p:cNvSpPr/>
          <p:nvPr/>
        </p:nvSpPr>
        <p:spPr>
          <a:xfrm>
            <a:off x="2290812" y="3429000"/>
            <a:ext cx="7912234" cy="2744517"/>
          </a:xfrm>
          <a:prstGeom prst="roundRect">
            <a:avLst/>
          </a:prstGeom>
          <a:ln w="412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2395330" y="3796164"/>
            <a:ext cx="78381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Ａ：洗頭，因為濕氣會經由頭部進入人體。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Ｂ：去廟裡拜拜，因為神明會退駕。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Ｃ：不能洗熱水澡，因為會增加經血流量。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Ｄ：盆浴，經血滯留是細菌的良好培養溫床，污水及陰道   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    內的細菌可能會逆流上行至子宮腔引起感染。</a:t>
            </a: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BECCCBAC-42E8-4C42-BAE9-3C2C561AA55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828" b="23895"/>
          <a:stretch/>
        </p:blipFill>
        <p:spPr>
          <a:xfrm>
            <a:off x="195814" y="3857671"/>
            <a:ext cx="1481451" cy="1877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3830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038E5003-5990-4A1E-9B86-B07D4D19EC12}"/>
              </a:ext>
            </a:extLst>
          </p:cNvPr>
          <p:cNvSpPr txBox="1"/>
          <p:nvPr/>
        </p:nvSpPr>
        <p:spPr>
          <a:xfrm>
            <a:off x="1990825" y="231007"/>
            <a:ext cx="82103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7200" b="0" i="0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總結</a:t>
            </a:r>
            <a:endParaRPr lang="zh-TW" altLang="en-US" sz="7200" dirty="0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DED85E22-DCC2-4ECD-8CF5-66BF0E525A82}"/>
              </a:ext>
            </a:extLst>
          </p:cNvPr>
          <p:cNvSpPr txBox="1"/>
          <p:nvPr/>
        </p:nvSpPr>
        <p:spPr>
          <a:xfrm>
            <a:off x="1472665" y="1579455"/>
            <a:ext cx="9577136" cy="3699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TW" altLang="en-US" sz="3200" kern="10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一、</a:t>
            </a:r>
            <a:r>
              <a:rPr lang="zh-TW" altLang="zh-TW" sz="3200" kern="10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知道有哪些管道可以幫助你解決青春期的問題。</a:t>
            </a:r>
          </a:p>
          <a:p>
            <a:pPr algn="just">
              <a:lnSpc>
                <a:spcPct val="150000"/>
              </a:lnSpc>
            </a:pPr>
            <a:r>
              <a:rPr lang="zh-TW" altLang="en-US" sz="3200" kern="10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二、</a:t>
            </a:r>
            <a:r>
              <a:rPr lang="zh-TW" altLang="zh-TW" sz="3200" kern="10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經期的保健，要做到什麼？避免什麼，才能保護</a:t>
            </a:r>
            <a:endParaRPr lang="en-US" altLang="zh-TW" sz="3200" kern="100" dirty="0">
              <a:effectLst/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zh-TW" altLang="en-US" sz="32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   </a:t>
            </a:r>
            <a:r>
              <a:rPr lang="zh-TW" altLang="zh-TW" sz="3200" kern="10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身體的健康。</a:t>
            </a:r>
          </a:p>
          <a:p>
            <a:pPr>
              <a:lnSpc>
                <a:spcPct val="150000"/>
              </a:lnSpc>
            </a:pPr>
            <a:r>
              <a:rPr lang="zh-TW" altLang="en-US" sz="320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三、</a:t>
            </a:r>
            <a:r>
              <a:rPr lang="zh-TW" altLang="zh-TW" sz="320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不管男生女生，到了青春期都會有身體上的變化，</a:t>
            </a:r>
            <a:endParaRPr lang="en-US" altLang="zh-TW" sz="3200" dirty="0">
              <a:effectLst/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   </a:t>
            </a:r>
            <a:r>
              <a:rPr lang="zh-TW" altLang="zh-TW" sz="320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要用正確的觀念跟態度和異性相處。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572187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76373" y="105801"/>
            <a:ext cx="45402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ea typeface="文鼎新藝體" panose="02010609010101010101" pitchFamily="49" charset="-120"/>
              </a:rPr>
              <a:t>青春生活</a:t>
            </a:r>
            <a:r>
              <a:rPr lang="en-US" altLang="zh-TW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ea typeface="文鼎新藝體" panose="02010609010101010101" pitchFamily="49" charset="-120"/>
              </a:rPr>
              <a:t>Show</a:t>
            </a:r>
            <a:endParaRPr lang="zh-TW" alt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ea typeface="文鼎新藝體" panose="02010609010101010101" pitchFamily="49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17319"/>
            <a:ext cx="5854148" cy="4551302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863" y="1075212"/>
            <a:ext cx="7903145" cy="5241034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03596" y="6488668"/>
            <a:ext cx="35365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108</a:t>
            </a:r>
            <a:r>
              <a:rPr lang="zh-TW" altLang="en-US" dirty="0"/>
              <a:t>學年度性教育微電影績優影片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060F3262-1440-4C8F-A716-2E7B54BC9168}"/>
              </a:ext>
            </a:extLst>
          </p:cNvPr>
          <p:cNvSpPr/>
          <p:nvPr/>
        </p:nvSpPr>
        <p:spPr>
          <a:xfrm>
            <a:off x="3465435" y="6442587"/>
            <a:ext cx="685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hlinkClick r:id="rId4"/>
              </a:rPr>
              <a:t>http://hps.hphe.ntnu.edu.tw/topic/sex/hygiene/video/detail/id-176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1030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298390" y="138686"/>
            <a:ext cx="36471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ea typeface="文鼎新藝體" panose="02010609010101010101" pitchFamily="49" charset="-120"/>
              </a:rPr>
              <a:t>青春發言人</a:t>
            </a:r>
          </a:p>
        </p:txBody>
      </p:sp>
      <p:sp>
        <p:nvSpPr>
          <p:cNvPr id="5" name="矩形 4"/>
          <p:cNvSpPr/>
          <p:nvPr/>
        </p:nvSpPr>
        <p:spPr>
          <a:xfrm>
            <a:off x="6999564" y="138686"/>
            <a:ext cx="24865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Eras Bold ITC" panose="020B0907030504020204" pitchFamily="34" charset="0"/>
              </a:rPr>
              <a:t>What?</a:t>
            </a:r>
            <a:endParaRPr lang="zh-TW" alt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FF00"/>
              </a:solidFill>
              <a:effectLst/>
              <a:latin typeface="Eras Bold ITC" panose="020B0907030504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908056" y="1111755"/>
            <a:ext cx="94095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從影片中，你看到大丸子碰到第一次月經來的時候，發生什麼事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340" y="2238712"/>
            <a:ext cx="8001873" cy="4490079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1337" y="35986"/>
            <a:ext cx="3007895" cy="1664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62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298389" y="138686"/>
            <a:ext cx="36471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ea typeface="文鼎新藝體" panose="02010609010101010101" pitchFamily="49" charset="-120"/>
              </a:rPr>
              <a:t>青春發言人</a:t>
            </a:r>
          </a:p>
        </p:txBody>
      </p:sp>
      <p:sp>
        <p:nvSpPr>
          <p:cNvPr id="7" name="矩形 6"/>
          <p:cNvSpPr/>
          <p:nvPr/>
        </p:nvSpPr>
        <p:spPr>
          <a:xfrm>
            <a:off x="509656" y="1139354"/>
            <a:ext cx="94095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從影片中，你看到大丸子的哥哥姐姐們如何尋找有關經期的正確知識？</a:t>
            </a: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595" y="2216572"/>
            <a:ext cx="8057557" cy="4492341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7030427" y="177355"/>
            <a:ext cx="248657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zh-TW" sz="5400" b="1" dirty="0">
                <a:ln w="12700" cmpd="sng">
                  <a:solidFill>
                    <a:srgbClr val="9B8357"/>
                  </a:solidFill>
                  <a:prstDash val="solid"/>
                </a:ln>
                <a:solidFill>
                  <a:srgbClr val="FFFF00"/>
                </a:solidFill>
                <a:latin typeface="Eras Bold ITC" panose="020B0907030504020204" pitchFamily="34" charset="0"/>
              </a:rPr>
              <a:t>What?</a:t>
            </a:r>
            <a:endParaRPr lang="zh-TW" altLang="en-US" sz="5400" b="1" dirty="0">
              <a:ln w="12700" cmpd="sng">
                <a:solidFill>
                  <a:srgbClr val="9B8357"/>
                </a:solidFill>
                <a:prstDash val="solid"/>
              </a:ln>
              <a:solidFill>
                <a:srgbClr val="FFFF00"/>
              </a:solidFill>
              <a:latin typeface="Eras Bold ITC" panose="020B0907030504020204" pitchFamily="34" charset="0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1337" y="35986"/>
            <a:ext cx="3007895" cy="1664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56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298389" y="138686"/>
            <a:ext cx="36471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ea typeface="文鼎新藝體" panose="02010609010101010101" pitchFamily="49" charset="-120"/>
              </a:rPr>
              <a:t>青春發言人</a:t>
            </a:r>
          </a:p>
        </p:txBody>
      </p:sp>
      <p:sp>
        <p:nvSpPr>
          <p:cNvPr id="5" name="矩形 4"/>
          <p:cNvSpPr/>
          <p:nvPr/>
        </p:nvSpPr>
        <p:spPr>
          <a:xfrm>
            <a:off x="6999564" y="138686"/>
            <a:ext cx="24865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Eras Bold ITC" panose="020B0907030504020204" pitchFamily="34" charset="0"/>
              </a:rPr>
              <a:t>What?</a:t>
            </a:r>
            <a:endParaRPr lang="zh-TW" alt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FF00"/>
              </a:solidFill>
              <a:effectLst/>
              <a:latin typeface="Eras Bold ITC" panose="020B0907030504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47529" y="1164472"/>
            <a:ext cx="98477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從影片中，小聞哥哥提到男生在青春期的特徵有哪些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457" y="1948529"/>
            <a:ext cx="8537058" cy="4799308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1337" y="35986"/>
            <a:ext cx="3007895" cy="1664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868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092725" y="138686"/>
            <a:ext cx="36471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ea typeface="文鼎新藝體" panose="02010609010101010101" pitchFamily="49" charset="-120"/>
              </a:rPr>
              <a:t>青春發言人</a:t>
            </a:r>
          </a:p>
        </p:txBody>
      </p:sp>
      <p:sp>
        <p:nvSpPr>
          <p:cNvPr id="5" name="矩形 4"/>
          <p:cNvSpPr/>
          <p:nvPr/>
        </p:nvSpPr>
        <p:spPr>
          <a:xfrm>
            <a:off x="6739877" y="138686"/>
            <a:ext cx="30059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Eras Bold ITC" panose="020B0907030504020204" pitchFamily="34" charset="0"/>
              </a:rPr>
              <a:t>So what</a:t>
            </a:r>
            <a:endParaRPr lang="zh-TW" alt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FF00"/>
              </a:solidFill>
              <a:effectLst/>
              <a:latin typeface="Eras Bold ITC" panose="020B0907030504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89778" y="1062016"/>
            <a:ext cx="94095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你覺得可以從網路去尋找解答有關青春期的疑惑，你同不同意嗎？為什麼？</a:t>
            </a: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619" y="2139234"/>
            <a:ext cx="8048594" cy="4519983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1337" y="35986"/>
            <a:ext cx="3007895" cy="1664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68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092725" y="90451"/>
            <a:ext cx="36471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ea typeface="文鼎新藝體" panose="02010609010101010101" pitchFamily="49" charset="-120"/>
              </a:rPr>
              <a:t>青春發言人</a:t>
            </a:r>
          </a:p>
        </p:txBody>
      </p:sp>
      <p:sp>
        <p:nvSpPr>
          <p:cNvPr id="5" name="矩形 4"/>
          <p:cNvSpPr/>
          <p:nvPr/>
        </p:nvSpPr>
        <p:spPr>
          <a:xfrm>
            <a:off x="6739877" y="138686"/>
            <a:ext cx="30059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Eras Bold ITC" panose="020B0907030504020204" pitchFamily="34" charset="0"/>
              </a:rPr>
              <a:t>So what</a:t>
            </a:r>
            <a:endParaRPr lang="zh-TW" alt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FF00"/>
              </a:solidFill>
              <a:effectLst/>
              <a:latin typeface="Eras Bold ITC" panose="020B0907030504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36287" y="1054889"/>
            <a:ext cx="10098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你認為男女生一起討論青春期的性徵好不好？為什麼？</a:t>
            </a: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301" y="1793925"/>
            <a:ext cx="8499227" cy="477584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5829" y="0"/>
            <a:ext cx="2639729" cy="1460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75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685563" y="138686"/>
            <a:ext cx="36471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ea typeface="文鼎新藝體" panose="02010609010101010101" pitchFamily="49" charset="-120"/>
              </a:rPr>
              <a:t>青春發言人</a:t>
            </a:r>
          </a:p>
        </p:txBody>
      </p:sp>
      <p:sp>
        <p:nvSpPr>
          <p:cNvPr id="5" name="矩形 4"/>
          <p:cNvSpPr/>
          <p:nvPr/>
        </p:nvSpPr>
        <p:spPr>
          <a:xfrm>
            <a:off x="6332715" y="138686"/>
            <a:ext cx="38202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Eras Bold ITC" panose="020B0907030504020204" pitchFamily="34" charset="0"/>
              </a:rPr>
              <a:t>Now what</a:t>
            </a:r>
            <a:endParaRPr lang="zh-TW" alt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FF00"/>
              </a:solidFill>
              <a:effectLst/>
              <a:latin typeface="Eras Bold ITC" panose="020B0907030504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905802" y="1062016"/>
            <a:ext cx="910549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如果你是女生，遇到經期問題你要找誰協助？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經期的保健你會如何做？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986" y="2139234"/>
            <a:ext cx="8044227" cy="4566775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2954" y="0"/>
            <a:ext cx="2331289" cy="1289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013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回顧">
  <a:themeElements>
    <a:clrScheme name="回顧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回顧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顧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924</TotalTime>
  <Words>719</Words>
  <Application>Microsoft Office PowerPoint</Application>
  <PresentationFormat>寬螢幕</PresentationFormat>
  <Paragraphs>63</Paragraphs>
  <Slides>22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22</vt:i4>
      </vt:variant>
    </vt:vector>
  </HeadingPairs>
  <TitlesOfParts>
    <vt:vector size="30" baseType="lpstr">
      <vt:lpstr>文鼎新藝體</vt:lpstr>
      <vt:lpstr>新細明體</vt:lpstr>
      <vt:lpstr>標楷體</vt:lpstr>
      <vt:lpstr>Calibri</vt:lpstr>
      <vt:lpstr>Calibri Light</vt:lpstr>
      <vt:lpstr>Eras Bold ITC</vt:lpstr>
      <vt:lpstr>Times New Roman</vt:lpstr>
      <vt:lpstr>回顧</vt:lpstr>
      <vt:lpstr>故事的開始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故事的開始</dc:title>
  <dc:creator>ailps</dc:creator>
  <cp:lastModifiedBy>edit</cp:lastModifiedBy>
  <cp:revision>68</cp:revision>
  <cp:lastPrinted>2021-07-15T03:12:56Z</cp:lastPrinted>
  <dcterms:created xsi:type="dcterms:W3CDTF">2021-07-14T03:52:50Z</dcterms:created>
  <dcterms:modified xsi:type="dcterms:W3CDTF">2021-08-18T09:14:20Z</dcterms:modified>
</cp:coreProperties>
</file>